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60" r:id="rId3"/>
  </p:sldIdLst>
  <p:sldSz cx="9144000" cy="6858000" type="screen4x3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72" autoAdjust="0"/>
    <p:restoredTop sz="94660"/>
  </p:normalViewPr>
  <p:slideViewPr>
    <p:cSldViewPr snapToGrid="0">
      <p:cViewPr varScale="1">
        <p:scale>
          <a:sx n="99" d="100"/>
          <a:sy n="99" d="100"/>
        </p:scale>
        <p:origin x="16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2026/6/4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96536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2026/6/4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9629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2026/6/4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59145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2026/6/4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27141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2026/6/4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3349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2026/6/4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987150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2026/6/4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261409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2026/6/4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63151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2026/6/4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2930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2026/6/4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8909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2026/6/4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4133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42ACF69-0268-48CD-9B05-4899A3C31A3C}" type="datetimeFigureOut">
              <a:rPr kumimoji="1" lang="ja-JP" altLang="en-US" smtClean="0"/>
              <a:t>2026/6/4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3976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4F4826-E9E1-618A-3FE9-355142B257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D4D30DDB-38AA-6FC7-0E0A-1F4456AE6FCB}"/>
              </a:ext>
            </a:extLst>
          </p:cNvPr>
          <p:cNvSpPr/>
          <p:nvPr/>
        </p:nvSpPr>
        <p:spPr>
          <a:xfrm>
            <a:off x="320976" y="3928649"/>
            <a:ext cx="3639441" cy="2641442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kumimoji="1" lang="en-US" altLang="ja-JP" sz="1600" dirty="0">
                <a:solidFill>
                  <a:srgbClr val="FF0000"/>
                </a:solidFill>
              </a:rPr>
              <a:t>IP</a:t>
            </a:r>
            <a:r>
              <a:rPr kumimoji="1" lang="ja-JP" altLang="en-US" sz="1600" dirty="0">
                <a:solidFill>
                  <a:srgbClr val="FF0000"/>
                </a:solidFill>
              </a:rPr>
              <a:t>通信機能を有する設備</a:t>
            </a:r>
          </a:p>
          <a:p>
            <a:endParaRPr kumimoji="1" lang="en-US" altLang="ja-JP" sz="800" b="1" dirty="0">
              <a:solidFill>
                <a:srgbClr val="FF0000"/>
              </a:solidFill>
            </a:endParaRPr>
          </a:p>
          <a:p>
            <a:r>
              <a:rPr kumimoji="1" lang="ja-JP" altLang="en-US" sz="1400" b="1" dirty="0">
                <a:solidFill>
                  <a:srgbClr val="FF0000"/>
                </a:solidFill>
              </a:rPr>
              <a:t>　　　　 </a:t>
            </a:r>
            <a:r>
              <a:rPr kumimoji="1" lang="en-US" altLang="ja-JP" sz="1400" dirty="0">
                <a:solidFill>
                  <a:srgbClr val="FF0000"/>
                </a:solidFill>
              </a:rPr>
              <a:t>JC-STAR</a:t>
            </a:r>
            <a:r>
              <a:rPr kumimoji="1" lang="ja-JP" altLang="en-US" sz="1400" dirty="0">
                <a:solidFill>
                  <a:srgbClr val="FF0000"/>
                </a:solidFill>
              </a:rPr>
              <a:t>適合ラベル取得製品</a:t>
            </a:r>
            <a:endParaRPr kumimoji="1" lang="en-US" altLang="ja-JP" sz="1400" dirty="0">
              <a:solidFill>
                <a:srgbClr val="FF0000"/>
              </a:solidFill>
            </a:endParaRPr>
          </a:p>
          <a:p>
            <a:endParaRPr kumimoji="1" lang="en-US" altLang="ja-JP" sz="1400" dirty="0">
              <a:solidFill>
                <a:srgbClr val="FF0000"/>
              </a:solidFill>
            </a:endParaRPr>
          </a:p>
          <a:p>
            <a:r>
              <a:rPr kumimoji="1" lang="ja-JP" altLang="en-US" sz="1400" dirty="0">
                <a:solidFill>
                  <a:srgbClr val="FF0000"/>
                </a:solidFill>
              </a:rPr>
              <a:t>　　　　 </a:t>
            </a:r>
            <a:r>
              <a:rPr kumimoji="1" lang="en-US" altLang="ja-JP" sz="1400" dirty="0">
                <a:solidFill>
                  <a:srgbClr val="FF0000"/>
                </a:solidFill>
              </a:rPr>
              <a:t>JC-STAR</a:t>
            </a:r>
            <a:r>
              <a:rPr kumimoji="1" lang="ja-JP" altLang="en-US" sz="1400" dirty="0">
                <a:solidFill>
                  <a:srgbClr val="FF0000"/>
                </a:solidFill>
              </a:rPr>
              <a:t>適合ラベル未取得製品</a:t>
            </a:r>
            <a:endParaRPr kumimoji="1" lang="en-US" altLang="ja-JP" sz="1400" dirty="0">
              <a:solidFill>
                <a:srgbClr val="FF0000"/>
              </a:solidFill>
            </a:endParaRPr>
          </a:p>
          <a:p>
            <a:endParaRPr kumimoji="1" lang="en-US" altLang="ja-JP" sz="1400" dirty="0">
              <a:solidFill>
                <a:srgbClr val="FF0000"/>
              </a:solidFill>
            </a:endParaRPr>
          </a:p>
          <a:p>
            <a:r>
              <a:rPr kumimoji="1" lang="ja-JP" altLang="en-US" sz="1600" dirty="0">
                <a:solidFill>
                  <a:srgbClr val="0070C0"/>
                </a:solidFill>
              </a:rPr>
              <a:t>通信ケーブル・</a:t>
            </a:r>
            <a:r>
              <a:rPr kumimoji="1" lang="ja-JP" altLang="en-US" sz="1600" dirty="0">
                <a:solidFill>
                  <a:schemeClr val="tx1"/>
                </a:solidFill>
              </a:rPr>
              <a:t>電力線</a:t>
            </a:r>
          </a:p>
          <a:p>
            <a:endParaRPr kumimoji="1" lang="en-US" altLang="ja-JP" sz="800" b="1" dirty="0">
              <a:solidFill>
                <a:srgbClr val="0070C0"/>
              </a:solidFill>
            </a:endParaRPr>
          </a:p>
          <a:p>
            <a:r>
              <a:rPr kumimoji="1" lang="ja-JP" altLang="en-US" sz="1400" b="1" dirty="0">
                <a:solidFill>
                  <a:srgbClr val="0070C0"/>
                </a:solidFill>
              </a:rPr>
              <a:t>　　　　 </a:t>
            </a:r>
            <a:r>
              <a:rPr kumimoji="1" lang="en-US" altLang="ja-JP" sz="1400" dirty="0">
                <a:solidFill>
                  <a:srgbClr val="0070C0"/>
                </a:solidFill>
              </a:rPr>
              <a:t>IP</a:t>
            </a:r>
            <a:r>
              <a:rPr kumimoji="1" lang="ja-JP" altLang="en-US" sz="1400" dirty="0">
                <a:solidFill>
                  <a:srgbClr val="0070C0"/>
                </a:solidFill>
              </a:rPr>
              <a:t>通信</a:t>
            </a:r>
            <a:endParaRPr kumimoji="1" lang="en-US" altLang="ja-JP" sz="1400" dirty="0">
              <a:solidFill>
                <a:srgbClr val="0070C0"/>
              </a:solidFill>
            </a:endParaRPr>
          </a:p>
          <a:p>
            <a:endParaRPr kumimoji="1" lang="en-US" altLang="ja-JP" sz="800" dirty="0">
              <a:solidFill>
                <a:srgbClr val="0070C0"/>
              </a:solidFill>
            </a:endParaRPr>
          </a:p>
          <a:p>
            <a:r>
              <a:rPr kumimoji="1" lang="ja-JP" altLang="en-US" sz="1400" dirty="0">
                <a:solidFill>
                  <a:srgbClr val="0070C0"/>
                </a:solidFill>
              </a:rPr>
              <a:t>　　　　 非</a:t>
            </a:r>
            <a:r>
              <a:rPr kumimoji="1" lang="en-US" altLang="ja-JP" sz="1400" dirty="0">
                <a:solidFill>
                  <a:srgbClr val="0070C0"/>
                </a:solidFill>
              </a:rPr>
              <a:t>IP</a:t>
            </a:r>
            <a:r>
              <a:rPr kumimoji="1" lang="ja-JP" altLang="en-US" sz="1400" dirty="0">
                <a:solidFill>
                  <a:srgbClr val="0070C0"/>
                </a:solidFill>
              </a:rPr>
              <a:t>通信</a:t>
            </a:r>
            <a:endParaRPr kumimoji="1" lang="en-US" altLang="ja-JP" sz="1400" dirty="0">
              <a:solidFill>
                <a:srgbClr val="0070C0"/>
              </a:solidFill>
            </a:endParaRPr>
          </a:p>
          <a:p>
            <a:endParaRPr kumimoji="1" lang="en-US" altLang="ja-JP" sz="800" b="1" dirty="0">
              <a:solidFill>
                <a:srgbClr val="0070C0"/>
              </a:solidFill>
            </a:endParaRPr>
          </a:p>
          <a:p>
            <a:r>
              <a:rPr kumimoji="1" lang="ja-JP" altLang="en-US" sz="1400" b="1" dirty="0">
                <a:solidFill>
                  <a:srgbClr val="0070C0"/>
                </a:solidFill>
              </a:rPr>
              <a:t>　　　　 </a:t>
            </a:r>
            <a:r>
              <a:rPr kumimoji="1" lang="ja-JP" altLang="en-US" sz="1400" b="1" dirty="0">
                <a:solidFill>
                  <a:schemeClr val="tx1"/>
                </a:solidFill>
              </a:rPr>
              <a:t>電力線</a:t>
            </a:r>
            <a:r>
              <a:rPr kumimoji="1" lang="ja-JP" altLang="en-US" sz="1400" dirty="0">
                <a:solidFill>
                  <a:schemeClr val="tx1"/>
                </a:solidFill>
              </a:rPr>
              <a:t>　</a:t>
            </a:r>
            <a:endParaRPr kumimoji="1" lang="en-US" altLang="ja-JP" sz="1400" dirty="0">
              <a:solidFill>
                <a:schemeClr val="tx1"/>
              </a:solidFill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6F841618-7311-C948-258C-B8B036797CF0}"/>
              </a:ext>
            </a:extLst>
          </p:cNvPr>
          <p:cNvSpPr txBox="1"/>
          <p:nvPr/>
        </p:nvSpPr>
        <p:spPr>
          <a:xfrm>
            <a:off x="2711099" y="287909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400" dirty="0">
                <a:latin typeface="+mj-lt"/>
                <a:ea typeface="+mj-ea"/>
              </a:rPr>
              <a:t>「</a:t>
            </a:r>
            <a:r>
              <a:rPr lang="ja-JP" altLang="en-US" sz="2400" dirty="0"/>
              <a:t>通信システム構成図」</a:t>
            </a:r>
            <a:endParaRPr kumimoji="1" lang="ja-JP" altLang="en-US" sz="2400" dirty="0">
              <a:latin typeface="+mj-lt"/>
              <a:ea typeface="+mj-ea"/>
            </a:endParaRPr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54038EAE-49BE-2D8F-41EF-03FE5532E3E0}"/>
              </a:ext>
            </a:extLst>
          </p:cNvPr>
          <p:cNvSpPr/>
          <p:nvPr/>
        </p:nvSpPr>
        <p:spPr>
          <a:xfrm>
            <a:off x="432133" y="4224902"/>
            <a:ext cx="643811" cy="3003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D8CB7685-1C63-7DFA-6CA4-D109FBF878AC}"/>
              </a:ext>
            </a:extLst>
          </p:cNvPr>
          <p:cNvSpPr/>
          <p:nvPr/>
        </p:nvSpPr>
        <p:spPr>
          <a:xfrm>
            <a:off x="433460" y="4663551"/>
            <a:ext cx="643811" cy="300350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35DA88F1-EE41-7CC0-FB0F-993C145646DD}"/>
              </a:ext>
            </a:extLst>
          </p:cNvPr>
          <p:cNvCxnSpPr/>
          <p:nvPr/>
        </p:nvCxnSpPr>
        <p:spPr>
          <a:xfrm>
            <a:off x="432133" y="5628993"/>
            <a:ext cx="643811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CB30BC83-E890-A8A4-C613-5C6CF0DC7AE8}"/>
              </a:ext>
            </a:extLst>
          </p:cNvPr>
          <p:cNvCxnSpPr/>
          <p:nvPr/>
        </p:nvCxnSpPr>
        <p:spPr>
          <a:xfrm>
            <a:off x="449361" y="5948377"/>
            <a:ext cx="643811" cy="0"/>
          </a:xfrm>
          <a:prstGeom prst="line">
            <a:avLst/>
          </a:prstGeom>
          <a:ln w="38100">
            <a:solidFill>
              <a:srgbClr val="0070C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13866847-40A7-890F-B006-38DBAB13D455}"/>
              </a:ext>
            </a:extLst>
          </p:cNvPr>
          <p:cNvCxnSpPr/>
          <p:nvPr/>
        </p:nvCxnSpPr>
        <p:spPr>
          <a:xfrm>
            <a:off x="425506" y="6290278"/>
            <a:ext cx="64381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8E236BA1-D0E9-FBB8-800D-C2EB04A13DA0}"/>
              </a:ext>
            </a:extLst>
          </p:cNvPr>
          <p:cNvSpPr txBox="1"/>
          <p:nvPr/>
        </p:nvSpPr>
        <p:spPr>
          <a:xfrm>
            <a:off x="6844009" y="426408"/>
            <a:ext cx="21852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/>
              <a:t>※</a:t>
            </a:r>
            <a:r>
              <a:rPr kumimoji="1" lang="ja-JP" altLang="en-US" sz="1200" dirty="0"/>
              <a:t>実際の導入設備システムに</a:t>
            </a:r>
            <a:endParaRPr kumimoji="1" lang="en-US" altLang="ja-JP" sz="1200" dirty="0"/>
          </a:p>
          <a:p>
            <a:r>
              <a:rPr kumimoji="1" lang="ja-JP" altLang="en-US" sz="1200" dirty="0"/>
              <a:t>　基づいて判りやすく作成</a:t>
            </a:r>
            <a:endParaRPr kumimoji="1" lang="en-US" altLang="ja-JP" sz="1200" dirty="0"/>
          </a:p>
          <a:p>
            <a:r>
              <a:rPr kumimoji="1" lang="ja-JP" altLang="en-US" sz="1200" dirty="0"/>
              <a:t>　してください。</a:t>
            </a:r>
            <a:endParaRPr kumimoji="1" lang="en-US" altLang="ja-JP" sz="1200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E5D9541-9B06-2520-DAA1-E32E4535E1E9}"/>
              </a:ext>
            </a:extLst>
          </p:cNvPr>
          <p:cNvSpPr txBox="1"/>
          <p:nvPr/>
        </p:nvSpPr>
        <p:spPr>
          <a:xfrm>
            <a:off x="320976" y="287909"/>
            <a:ext cx="1998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/>
              <a:t>B-12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4121461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B2A762-1A7E-6F19-1FE7-DF5020AFBD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AC1941A7-C003-628F-80D7-08B79DAA51EC}"/>
              </a:ext>
            </a:extLst>
          </p:cNvPr>
          <p:cNvSpPr/>
          <p:nvPr/>
        </p:nvSpPr>
        <p:spPr>
          <a:xfrm>
            <a:off x="320976" y="3875334"/>
            <a:ext cx="3639441" cy="2641442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kumimoji="1" lang="en-US" altLang="ja-JP" sz="1600" dirty="0">
                <a:solidFill>
                  <a:srgbClr val="FF0000"/>
                </a:solidFill>
              </a:rPr>
              <a:t>IP</a:t>
            </a:r>
            <a:r>
              <a:rPr kumimoji="1" lang="ja-JP" altLang="en-US" sz="1600" dirty="0">
                <a:solidFill>
                  <a:srgbClr val="FF0000"/>
                </a:solidFill>
              </a:rPr>
              <a:t>通信機能を有する設備</a:t>
            </a:r>
          </a:p>
          <a:p>
            <a:endParaRPr kumimoji="1" lang="en-US" altLang="ja-JP" sz="800" b="1" dirty="0">
              <a:solidFill>
                <a:srgbClr val="FF0000"/>
              </a:solidFill>
            </a:endParaRPr>
          </a:p>
          <a:p>
            <a:r>
              <a:rPr kumimoji="1" lang="ja-JP" altLang="en-US" sz="1400" b="1" dirty="0">
                <a:solidFill>
                  <a:srgbClr val="FF0000"/>
                </a:solidFill>
              </a:rPr>
              <a:t>　　　　 </a:t>
            </a:r>
            <a:r>
              <a:rPr kumimoji="1" lang="en-US" altLang="ja-JP" sz="1400" dirty="0">
                <a:solidFill>
                  <a:srgbClr val="FF0000"/>
                </a:solidFill>
              </a:rPr>
              <a:t>JC-STAR</a:t>
            </a:r>
            <a:r>
              <a:rPr kumimoji="1" lang="ja-JP" altLang="en-US" sz="1400" dirty="0">
                <a:solidFill>
                  <a:srgbClr val="FF0000"/>
                </a:solidFill>
              </a:rPr>
              <a:t>適合ラベル取得製品</a:t>
            </a:r>
            <a:endParaRPr kumimoji="1" lang="en-US" altLang="ja-JP" sz="1400" dirty="0">
              <a:solidFill>
                <a:srgbClr val="FF0000"/>
              </a:solidFill>
            </a:endParaRPr>
          </a:p>
          <a:p>
            <a:endParaRPr kumimoji="1" lang="en-US" altLang="ja-JP" sz="1400" dirty="0">
              <a:solidFill>
                <a:srgbClr val="FF0000"/>
              </a:solidFill>
            </a:endParaRPr>
          </a:p>
          <a:p>
            <a:r>
              <a:rPr kumimoji="1" lang="ja-JP" altLang="en-US" sz="1400" dirty="0">
                <a:solidFill>
                  <a:srgbClr val="FF0000"/>
                </a:solidFill>
              </a:rPr>
              <a:t>　　　　 </a:t>
            </a:r>
            <a:r>
              <a:rPr kumimoji="1" lang="en-US" altLang="ja-JP" sz="1400" dirty="0">
                <a:solidFill>
                  <a:srgbClr val="FF0000"/>
                </a:solidFill>
              </a:rPr>
              <a:t>JC-STAR</a:t>
            </a:r>
            <a:r>
              <a:rPr kumimoji="1" lang="ja-JP" altLang="en-US" sz="1400" dirty="0">
                <a:solidFill>
                  <a:srgbClr val="FF0000"/>
                </a:solidFill>
              </a:rPr>
              <a:t>適合ラベル未取得製品</a:t>
            </a:r>
            <a:endParaRPr kumimoji="1" lang="en-US" altLang="ja-JP" sz="1400" dirty="0">
              <a:solidFill>
                <a:srgbClr val="FF0000"/>
              </a:solidFill>
            </a:endParaRPr>
          </a:p>
          <a:p>
            <a:endParaRPr kumimoji="1" lang="en-US" altLang="ja-JP" sz="1400" dirty="0">
              <a:solidFill>
                <a:srgbClr val="FF0000"/>
              </a:solidFill>
            </a:endParaRPr>
          </a:p>
          <a:p>
            <a:r>
              <a:rPr kumimoji="1" lang="ja-JP" altLang="en-US" sz="1600" dirty="0">
                <a:solidFill>
                  <a:srgbClr val="0070C0"/>
                </a:solidFill>
              </a:rPr>
              <a:t>通信ケーブル・</a:t>
            </a:r>
            <a:r>
              <a:rPr kumimoji="1" lang="ja-JP" altLang="en-US" sz="1600" dirty="0">
                <a:solidFill>
                  <a:schemeClr val="tx1"/>
                </a:solidFill>
              </a:rPr>
              <a:t>電力線</a:t>
            </a:r>
          </a:p>
          <a:p>
            <a:endParaRPr kumimoji="1" lang="en-US" altLang="ja-JP" sz="800" b="1" dirty="0">
              <a:solidFill>
                <a:srgbClr val="0070C0"/>
              </a:solidFill>
            </a:endParaRPr>
          </a:p>
          <a:p>
            <a:r>
              <a:rPr kumimoji="1" lang="ja-JP" altLang="en-US" sz="1400" b="1" dirty="0">
                <a:solidFill>
                  <a:srgbClr val="0070C0"/>
                </a:solidFill>
              </a:rPr>
              <a:t>　　　　 </a:t>
            </a:r>
            <a:r>
              <a:rPr kumimoji="1" lang="en-US" altLang="ja-JP" sz="1400" dirty="0">
                <a:solidFill>
                  <a:srgbClr val="0070C0"/>
                </a:solidFill>
              </a:rPr>
              <a:t>IP</a:t>
            </a:r>
            <a:r>
              <a:rPr kumimoji="1" lang="ja-JP" altLang="en-US" sz="1400" dirty="0">
                <a:solidFill>
                  <a:srgbClr val="0070C0"/>
                </a:solidFill>
              </a:rPr>
              <a:t>通信</a:t>
            </a:r>
            <a:endParaRPr kumimoji="1" lang="en-US" altLang="ja-JP" sz="1400" dirty="0">
              <a:solidFill>
                <a:srgbClr val="0070C0"/>
              </a:solidFill>
            </a:endParaRPr>
          </a:p>
          <a:p>
            <a:endParaRPr kumimoji="1" lang="en-US" altLang="ja-JP" sz="800" dirty="0">
              <a:solidFill>
                <a:srgbClr val="0070C0"/>
              </a:solidFill>
            </a:endParaRPr>
          </a:p>
          <a:p>
            <a:r>
              <a:rPr kumimoji="1" lang="ja-JP" altLang="en-US" sz="1400" dirty="0">
                <a:solidFill>
                  <a:srgbClr val="0070C0"/>
                </a:solidFill>
              </a:rPr>
              <a:t>　　　　 非</a:t>
            </a:r>
            <a:r>
              <a:rPr kumimoji="1" lang="en-US" altLang="ja-JP" sz="1400" dirty="0">
                <a:solidFill>
                  <a:srgbClr val="0070C0"/>
                </a:solidFill>
              </a:rPr>
              <a:t>IP</a:t>
            </a:r>
            <a:r>
              <a:rPr kumimoji="1" lang="ja-JP" altLang="en-US" sz="1400" dirty="0">
                <a:solidFill>
                  <a:srgbClr val="0070C0"/>
                </a:solidFill>
              </a:rPr>
              <a:t>通信</a:t>
            </a:r>
            <a:endParaRPr kumimoji="1" lang="en-US" altLang="ja-JP" sz="1400" dirty="0">
              <a:solidFill>
                <a:srgbClr val="0070C0"/>
              </a:solidFill>
            </a:endParaRPr>
          </a:p>
          <a:p>
            <a:endParaRPr kumimoji="1" lang="en-US" altLang="ja-JP" sz="800" b="1" dirty="0">
              <a:solidFill>
                <a:srgbClr val="0070C0"/>
              </a:solidFill>
            </a:endParaRPr>
          </a:p>
          <a:p>
            <a:r>
              <a:rPr kumimoji="1" lang="ja-JP" altLang="en-US" sz="1400" b="1" dirty="0">
                <a:solidFill>
                  <a:srgbClr val="0070C0"/>
                </a:solidFill>
              </a:rPr>
              <a:t>　　　　 </a:t>
            </a:r>
            <a:r>
              <a:rPr kumimoji="1" lang="ja-JP" altLang="en-US" sz="1400" b="1" dirty="0">
                <a:solidFill>
                  <a:schemeClr val="tx1"/>
                </a:solidFill>
              </a:rPr>
              <a:t>電力線</a:t>
            </a:r>
            <a:r>
              <a:rPr kumimoji="1" lang="ja-JP" altLang="en-US" sz="1400" dirty="0">
                <a:solidFill>
                  <a:schemeClr val="tx1"/>
                </a:solidFill>
              </a:rPr>
              <a:t>　</a:t>
            </a:r>
            <a:endParaRPr kumimoji="1" lang="en-US" altLang="ja-JP" sz="1400" dirty="0">
              <a:solidFill>
                <a:schemeClr val="tx1"/>
              </a:solidFill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74840B9-4A3D-6661-6373-B5AB3CA05358}"/>
              </a:ext>
            </a:extLst>
          </p:cNvPr>
          <p:cNvSpPr/>
          <p:nvPr/>
        </p:nvSpPr>
        <p:spPr>
          <a:xfrm>
            <a:off x="320976" y="2778054"/>
            <a:ext cx="1289304" cy="7315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+mj-lt"/>
              </a:rPr>
              <a:t>太陽光</a:t>
            </a:r>
            <a:endParaRPr kumimoji="1" lang="en-US" altLang="ja-JP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+mj-lt"/>
              </a:rPr>
              <a:t>パネル</a:t>
            </a:r>
          </a:p>
        </p:txBody>
      </p:sp>
      <p:cxnSp>
        <p:nvCxnSpPr>
          <p:cNvPr id="4" name="直線矢印コネクタ 3">
            <a:extLst>
              <a:ext uri="{FF2B5EF4-FFF2-40B4-BE49-F238E27FC236}">
                <a16:creationId xmlns:a16="http://schemas.microsoft.com/office/drawing/2014/main" id="{9E6BD63D-3BFC-8342-FAA8-CBBAF1FB8D62}"/>
              </a:ext>
            </a:extLst>
          </p:cNvPr>
          <p:cNvCxnSpPr>
            <a:cxnSpLocks/>
            <a:stCxn id="2" idx="3"/>
          </p:cNvCxnSpPr>
          <p:nvPr/>
        </p:nvCxnSpPr>
        <p:spPr>
          <a:xfrm>
            <a:off x="1610280" y="3143814"/>
            <a:ext cx="786384" cy="9144"/>
          </a:xfrm>
          <a:prstGeom prst="straightConnector1">
            <a:avLst/>
          </a:prstGeom>
          <a:ln w="28575">
            <a:solidFill>
              <a:schemeClr val="tx1"/>
            </a:solidFill>
            <a:headEnd type="none"/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21824066-2E54-A14B-638A-0B65AA46B608}"/>
              </a:ext>
            </a:extLst>
          </p:cNvPr>
          <p:cNvSpPr/>
          <p:nvPr/>
        </p:nvSpPr>
        <p:spPr>
          <a:xfrm>
            <a:off x="2396664" y="2778054"/>
            <a:ext cx="1289304" cy="731520"/>
          </a:xfrm>
          <a:prstGeom prst="rect">
            <a:avLst/>
          </a:prstGeom>
          <a:noFill/>
          <a:ln>
            <a:solidFill>
              <a:schemeClr val="tx1"/>
            </a:solidFill>
            <a:headEnd type="none"/>
            <a:tailEnd type="none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+mj-lt"/>
              </a:rPr>
              <a:t>変圧器</a:t>
            </a:r>
            <a:endParaRPr kumimoji="1" lang="en-US" altLang="ja-JP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+mj-lt"/>
              </a:rPr>
              <a:t>設備</a:t>
            </a:r>
          </a:p>
        </p:txBody>
      </p:sp>
      <p:cxnSp>
        <p:nvCxnSpPr>
          <p:cNvPr id="6" name="直線矢印コネクタ 5">
            <a:extLst>
              <a:ext uri="{FF2B5EF4-FFF2-40B4-BE49-F238E27FC236}">
                <a16:creationId xmlns:a16="http://schemas.microsoft.com/office/drawing/2014/main" id="{A6CC589E-D25F-9D72-F39F-856FA7AB1103}"/>
              </a:ext>
            </a:extLst>
          </p:cNvPr>
          <p:cNvCxnSpPr>
            <a:cxnSpLocks/>
            <a:stCxn id="5" idx="3"/>
          </p:cNvCxnSpPr>
          <p:nvPr/>
        </p:nvCxnSpPr>
        <p:spPr>
          <a:xfrm flipV="1">
            <a:off x="3685968" y="3134670"/>
            <a:ext cx="1463734" cy="9144"/>
          </a:xfrm>
          <a:prstGeom prst="straightConnector1">
            <a:avLst/>
          </a:prstGeom>
          <a:ln w="28575">
            <a:solidFill>
              <a:schemeClr val="tx1"/>
            </a:solidFill>
            <a:headEnd type="none"/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直線矢印コネクタ 7">
            <a:extLst>
              <a:ext uri="{FF2B5EF4-FFF2-40B4-BE49-F238E27FC236}">
                <a16:creationId xmlns:a16="http://schemas.microsoft.com/office/drawing/2014/main" id="{5BB7A14F-9643-27D4-D66D-8DE482882991}"/>
              </a:ext>
            </a:extLst>
          </p:cNvPr>
          <p:cNvCxnSpPr>
            <a:cxnSpLocks/>
          </p:cNvCxnSpPr>
          <p:nvPr/>
        </p:nvCxnSpPr>
        <p:spPr>
          <a:xfrm>
            <a:off x="5506844" y="4968738"/>
            <a:ext cx="0" cy="597179"/>
          </a:xfrm>
          <a:prstGeom prst="straightConnector1">
            <a:avLst/>
          </a:prstGeom>
          <a:ln w="28575">
            <a:solidFill>
              <a:schemeClr val="tx1"/>
            </a:solidFill>
            <a:headEnd type="none" w="lg" len="lg"/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直線矢印コネクタ 10">
            <a:extLst>
              <a:ext uri="{FF2B5EF4-FFF2-40B4-BE49-F238E27FC236}">
                <a16:creationId xmlns:a16="http://schemas.microsoft.com/office/drawing/2014/main" id="{444C39B3-C95D-86E9-D0D1-D6A2BC714A16}"/>
              </a:ext>
            </a:extLst>
          </p:cNvPr>
          <p:cNvCxnSpPr>
            <a:cxnSpLocks/>
          </p:cNvCxnSpPr>
          <p:nvPr/>
        </p:nvCxnSpPr>
        <p:spPr>
          <a:xfrm>
            <a:off x="7063849" y="4456135"/>
            <a:ext cx="514178" cy="0"/>
          </a:xfrm>
          <a:prstGeom prst="straightConnector1">
            <a:avLst/>
          </a:prstGeom>
          <a:ln w="28575">
            <a:solidFill>
              <a:schemeClr val="tx1"/>
            </a:solidFill>
            <a:headEnd type="none"/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392CF0AF-AAB8-07BF-D008-D857E39EE5AE}"/>
              </a:ext>
            </a:extLst>
          </p:cNvPr>
          <p:cNvSpPr/>
          <p:nvPr/>
        </p:nvSpPr>
        <p:spPr>
          <a:xfrm>
            <a:off x="5857935" y="2421437"/>
            <a:ext cx="1305247" cy="7315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+mj-lt"/>
              </a:rPr>
              <a:t>計測制御機器</a:t>
            </a:r>
          </a:p>
        </p:txBody>
      </p:sp>
      <p:cxnSp>
        <p:nvCxnSpPr>
          <p:cNvPr id="23" name="直線矢印コネクタ 22">
            <a:extLst>
              <a:ext uri="{FF2B5EF4-FFF2-40B4-BE49-F238E27FC236}">
                <a16:creationId xmlns:a16="http://schemas.microsoft.com/office/drawing/2014/main" id="{69505290-8D60-95AE-D236-03208079EAE8}"/>
              </a:ext>
            </a:extLst>
          </p:cNvPr>
          <p:cNvCxnSpPr>
            <a:cxnSpLocks/>
            <a:stCxn id="13" idx="2"/>
          </p:cNvCxnSpPr>
          <p:nvPr/>
        </p:nvCxnSpPr>
        <p:spPr>
          <a:xfrm>
            <a:off x="6510559" y="3152957"/>
            <a:ext cx="0" cy="2412960"/>
          </a:xfrm>
          <a:prstGeom prst="straightConnector1">
            <a:avLst/>
          </a:prstGeom>
          <a:ln w="28575">
            <a:solidFill>
              <a:srgbClr val="0070C0"/>
            </a:solidFill>
            <a:prstDash val="sysDash"/>
            <a:headEnd type="none" w="lg" len="lg"/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直線矢印コネクタ 23">
            <a:extLst>
              <a:ext uri="{FF2B5EF4-FFF2-40B4-BE49-F238E27FC236}">
                <a16:creationId xmlns:a16="http://schemas.microsoft.com/office/drawing/2014/main" id="{E8671C9B-D145-9FEA-B37F-C823C1297288}"/>
              </a:ext>
            </a:extLst>
          </p:cNvPr>
          <p:cNvCxnSpPr>
            <a:cxnSpLocks/>
          </p:cNvCxnSpPr>
          <p:nvPr/>
        </p:nvCxnSpPr>
        <p:spPr>
          <a:xfrm rot="5400000">
            <a:off x="4761082" y="3521530"/>
            <a:ext cx="786384" cy="9144"/>
          </a:xfrm>
          <a:prstGeom prst="straightConnector1">
            <a:avLst/>
          </a:prstGeom>
          <a:ln w="28575">
            <a:solidFill>
              <a:schemeClr val="tx1"/>
            </a:solidFill>
            <a:headEnd type="none"/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B98DA4E0-C6A1-1C83-60FD-8E9519D60A62}"/>
              </a:ext>
            </a:extLst>
          </p:cNvPr>
          <p:cNvSpPr txBox="1"/>
          <p:nvPr/>
        </p:nvSpPr>
        <p:spPr>
          <a:xfrm>
            <a:off x="2249435" y="287909"/>
            <a:ext cx="449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400" dirty="0">
                <a:latin typeface="+mj-lt"/>
                <a:ea typeface="+mj-ea"/>
              </a:rPr>
              <a:t>「</a:t>
            </a:r>
            <a:r>
              <a:rPr lang="ja-JP" altLang="en-US" sz="2400" dirty="0"/>
              <a:t>通信システム構成図」記載例</a:t>
            </a:r>
            <a:endParaRPr kumimoji="1" lang="ja-JP" altLang="en-US" sz="2400" dirty="0">
              <a:latin typeface="+mj-lt"/>
              <a:ea typeface="+mj-ea"/>
            </a:endParaRP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EE542AD4-3FCE-B4AA-DEBD-DD30DF35AC8A}"/>
              </a:ext>
            </a:extLst>
          </p:cNvPr>
          <p:cNvSpPr/>
          <p:nvPr/>
        </p:nvSpPr>
        <p:spPr>
          <a:xfrm>
            <a:off x="2404574" y="1244371"/>
            <a:ext cx="1305247" cy="7315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err="1">
                <a:solidFill>
                  <a:schemeClr val="tx1"/>
                </a:solidFill>
                <a:latin typeface="+mj-lt"/>
              </a:rPr>
              <a:t>GateWay</a:t>
            </a:r>
            <a:endParaRPr kumimoji="1" lang="ja-JP" altLang="en-US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BE6A2DE3-E6A5-A7C7-2FB3-8080B6DADD8F}"/>
              </a:ext>
            </a:extLst>
          </p:cNvPr>
          <p:cNvSpPr/>
          <p:nvPr/>
        </p:nvSpPr>
        <p:spPr>
          <a:xfrm>
            <a:off x="7578027" y="4090375"/>
            <a:ext cx="1289304" cy="7315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+mj-lt"/>
              </a:rPr>
              <a:t>電力</a:t>
            </a:r>
            <a:endParaRPr kumimoji="1" lang="en-US" altLang="ja-JP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+mj-lt"/>
              </a:rPr>
              <a:t>需要設備</a:t>
            </a:r>
          </a:p>
        </p:txBody>
      </p:sp>
      <p:cxnSp>
        <p:nvCxnSpPr>
          <p:cNvPr id="32" name="直線矢印コネクタ 31">
            <a:extLst>
              <a:ext uri="{FF2B5EF4-FFF2-40B4-BE49-F238E27FC236}">
                <a16:creationId xmlns:a16="http://schemas.microsoft.com/office/drawing/2014/main" id="{78A43984-2DDE-2C72-9951-27D25CE7687E}"/>
              </a:ext>
            </a:extLst>
          </p:cNvPr>
          <p:cNvCxnSpPr>
            <a:cxnSpLocks/>
          </p:cNvCxnSpPr>
          <p:nvPr/>
        </p:nvCxnSpPr>
        <p:spPr>
          <a:xfrm>
            <a:off x="3709821" y="1613914"/>
            <a:ext cx="786384" cy="9144"/>
          </a:xfrm>
          <a:prstGeom prst="straightConnector1">
            <a:avLst/>
          </a:prstGeom>
          <a:ln w="28575">
            <a:solidFill>
              <a:srgbClr val="0070C0"/>
            </a:solidFill>
            <a:headEnd type="none"/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3" name="直線矢印コネクタ 32">
            <a:extLst>
              <a:ext uri="{FF2B5EF4-FFF2-40B4-BE49-F238E27FC236}">
                <a16:creationId xmlns:a16="http://schemas.microsoft.com/office/drawing/2014/main" id="{90070C77-4FC3-815E-ADD8-60887E33F9DA}"/>
              </a:ext>
            </a:extLst>
          </p:cNvPr>
          <p:cNvCxnSpPr>
            <a:cxnSpLocks/>
          </p:cNvCxnSpPr>
          <p:nvPr/>
        </p:nvCxnSpPr>
        <p:spPr>
          <a:xfrm>
            <a:off x="1603421" y="1618486"/>
            <a:ext cx="786384" cy="9144"/>
          </a:xfrm>
          <a:prstGeom prst="straightConnector1">
            <a:avLst/>
          </a:prstGeom>
          <a:ln w="28575">
            <a:solidFill>
              <a:srgbClr val="0070C0"/>
            </a:solidFill>
            <a:headEnd type="none"/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5" name="図 34">
            <a:extLst>
              <a:ext uri="{FF2B5EF4-FFF2-40B4-BE49-F238E27FC236}">
                <a16:creationId xmlns:a16="http://schemas.microsoft.com/office/drawing/2014/main" id="{B905D499-26C8-C8B7-7719-3DEB39275E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06786"/>
            <a:ext cx="1962421" cy="1962421"/>
          </a:xfrm>
          <a:prstGeom prst="rect">
            <a:avLst/>
          </a:prstGeom>
        </p:spPr>
      </p:pic>
      <p:cxnSp>
        <p:nvCxnSpPr>
          <p:cNvPr id="36" name="直線矢印コネクタ 35">
            <a:extLst>
              <a:ext uri="{FF2B5EF4-FFF2-40B4-BE49-F238E27FC236}">
                <a16:creationId xmlns:a16="http://schemas.microsoft.com/office/drawing/2014/main" id="{F74309B6-B242-1BC7-55D8-0DD62E58F569}"/>
              </a:ext>
            </a:extLst>
          </p:cNvPr>
          <p:cNvCxnSpPr>
            <a:cxnSpLocks/>
          </p:cNvCxnSpPr>
          <p:nvPr/>
        </p:nvCxnSpPr>
        <p:spPr>
          <a:xfrm>
            <a:off x="5706036" y="1623058"/>
            <a:ext cx="786384" cy="9144"/>
          </a:xfrm>
          <a:prstGeom prst="straightConnector1">
            <a:avLst/>
          </a:prstGeom>
          <a:ln w="28575">
            <a:solidFill>
              <a:srgbClr val="0070C0"/>
            </a:solidFill>
            <a:headEnd type="none"/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5556506C-809A-7447-8055-81BFECE7F41D}"/>
              </a:ext>
            </a:extLst>
          </p:cNvPr>
          <p:cNvSpPr/>
          <p:nvPr/>
        </p:nvSpPr>
        <p:spPr>
          <a:xfrm>
            <a:off x="2107096" y="1092068"/>
            <a:ext cx="3946630" cy="10581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C6756325-64C3-9954-E7AC-538DEE87B454}"/>
              </a:ext>
            </a:extLst>
          </p:cNvPr>
          <p:cNvSpPr/>
          <p:nvPr/>
        </p:nvSpPr>
        <p:spPr>
          <a:xfrm>
            <a:off x="432133" y="4224902"/>
            <a:ext cx="643811" cy="3003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6" name="直線矢印コネクタ 45">
            <a:extLst>
              <a:ext uri="{FF2B5EF4-FFF2-40B4-BE49-F238E27FC236}">
                <a16:creationId xmlns:a16="http://schemas.microsoft.com/office/drawing/2014/main" id="{9991076E-9777-F377-F15C-A9AA1155027E}"/>
              </a:ext>
            </a:extLst>
          </p:cNvPr>
          <p:cNvCxnSpPr>
            <a:cxnSpLocks/>
            <a:endCxn id="13" idx="0"/>
          </p:cNvCxnSpPr>
          <p:nvPr/>
        </p:nvCxnSpPr>
        <p:spPr>
          <a:xfrm>
            <a:off x="6510559" y="1627630"/>
            <a:ext cx="0" cy="793807"/>
          </a:xfrm>
          <a:prstGeom prst="straightConnector1">
            <a:avLst/>
          </a:prstGeom>
          <a:ln w="28575">
            <a:solidFill>
              <a:srgbClr val="0070C0"/>
            </a:solidFill>
            <a:headEnd type="none"/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FD90171B-41D6-606A-6476-0FAA765BC6FE}"/>
              </a:ext>
            </a:extLst>
          </p:cNvPr>
          <p:cNvSpPr/>
          <p:nvPr/>
        </p:nvSpPr>
        <p:spPr>
          <a:xfrm>
            <a:off x="4394226" y="1244371"/>
            <a:ext cx="1305247" cy="731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>
                <a:solidFill>
                  <a:schemeClr val="tx1"/>
                </a:solidFill>
                <a:latin typeface="+mj-lt"/>
              </a:rPr>
              <a:t>EMS</a:t>
            </a:r>
            <a:endParaRPr kumimoji="1" lang="ja-JP" altLang="en-US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8" name="正方形/長方形 47">
            <a:extLst>
              <a:ext uri="{FF2B5EF4-FFF2-40B4-BE49-F238E27FC236}">
                <a16:creationId xmlns:a16="http://schemas.microsoft.com/office/drawing/2014/main" id="{2F14BA73-8614-A4DD-251C-CDF9BACBFA1A}"/>
              </a:ext>
            </a:extLst>
          </p:cNvPr>
          <p:cNvSpPr/>
          <p:nvPr/>
        </p:nvSpPr>
        <p:spPr>
          <a:xfrm>
            <a:off x="5728218" y="2316651"/>
            <a:ext cx="1556474" cy="956993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3A177AB5-AC76-9402-0D8C-FF462638C8BA}"/>
              </a:ext>
            </a:extLst>
          </p:cNvPr>
          <p:cNvSpPr/>
          <p:nvPr/>
        </p:nvSpPr>
        <p:spPr>
          <a:xfrm>
            <a:off x="433460" y="4663551"/>
            <a:ext cx="643811" cy="300350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3BD86087-1E63-549A-98A6-4AD23EE0E271}"/>
              </a:ext>
            </a:extLst>
          </p:cNvPr>
          <p:cNvCxnSpPr/>
          <p:nvPr/>
        </p:nvCxnSpPr>
        <p:spPr>
          <a:xfrm>
            <a:off x="432133" y="5628993"/>
            <a:ext cx="643811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95A15216-9BC4-1020-59CD-056C4C277329}"/>
              </a:ext>
            </a:extLst>
          </p:cNvPr>
          <p:cNvCxnSpPr/>
          <p:nvPr/>
        </p:nvCxnSpPr>
        <p:spPr>
          <a:xfrm>
            <a:off x="449361" y="5948377"/>
            <a:ext cx="643811" cy="0"/>
          </a:xfrm>
          <a:prstGeom prst="line">
            <a:avLst/>
          </a:prstGeom>
          <a:ln w="38100">
            <a:solidFill>
              <a:srgbClr val="0070C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D5FAC40D-0E9D-3E05-FA53-301BBEACA877}"/>
              </a:ext>
            </a:extLst>
          </p:cNvPr>
          <p:cNvCxnSpPr/>
          <p:nvPr/>
        </p:nvCxnSpPr>
        <p:spPr>
          <a:xfrm>
            <a:off x="425506" y="6290278"/>
            <a:ext cx="64381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319104BB-BF00-690F-E356-0D9D9FE876C8}"/>
              </a:ext>
            </a:extLst>
          </p:cNvPr>
          <p:cNvSpPr txBox="1"/>
          <p:nvPr/>
        </p:nvSpPr>
        <p:spPr>
          <a:xfrm>
            <a:off x="6738131" y="894408"/>
            <a:ext cx="21852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/>
              <a:t>※</a:t>
            </a:r>
            <a:r>
              <a:rPr kumimoji="1" lang="ja-JP" altLang="en-US" sz="1200" dirty="0"/>
              <a:t>本記載例は一例です。</a:t>
            </a:r>
            <a:endParaRPr kumimoji="1" lang="en-US" altLang="ja-JP" sz="1200" dirty="0"/>
          </a:p>
          <a:p>
            <a:r>
              <a:rPr kumimoji="1" lang="ja-JP" altLang="en-US" sz="1200" dirty="0"/>
              <a:t>　実際の導入設備システムに</a:t>
            </a:r>
            <a:endParaRPr kumimoji="1" lang="en-US" altLang="ja-JP" sz="1200" dirty="0"/>
          </a:p>
          <a:p>
            <a:r>
              <a:rPr kumimoji="1" lang="ja-JP" altLang="en-US" sz="1200" dirty="0"/>
              <a:t>　基づいて判りやすく作成</a:t>
            </a:r>
            <a:endParaRPr kumimoji="1" lang="en-US" altLang="ja-JP" sz="1200" dirty="0"/>
          </a:p>
          <a:p>
            <a:r>
              <a:rPr kumimoji="1" lang="ja-JP" altLang="en-US" sz="1200" dirty="0"/>
              <a:t>　してください。</a:t>
            </a:r>
            <a:endParaRPr kumimoji="1" lang="en-US" altLang="ja-JP" sz="1200" dirty="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E9C6BA1-85E2-E63F-93FD-9AB204C3B3A2}"/>
              </a:ext>
            </a:extLst>
          </p:cNvPr>
          <p:cNvSpPr/>
          <p:nvPr/>
        </p:nvSpPr>
        <p:spPr>
          <a:xfrm>
            <a:off x="4548077" y="3921211"/>
            <a:ext cx="2515772" cy="105156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headEnd type="none"/>
            <a:tailEnd type="none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+mj-lt"/>
              </a:rPr>
              <a:t>パワーコンディショナ</a:t>
            </a:r>
            <a:endParaRPr kumimoji="1" lang="en-US" altLang="ja-JP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kumimoji="1" lang="ja-JP" altLang="en-US" sz="1600" dirty="0">
                <a:solidFill>
                  <a:schemeClr val="tx1"/>
                </a:solidFill>
                <a:latin typeface="+mj-lt"/>
              </a:rPr>
              <a:t>（太陽光・蓄電池共用）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E811CF1E-476A-259B-054C-8D453228EB75}"/>
              </a:ext>
            </a:extLst>
          </p:cNvPr>
          <p:cNvSpPr/>
          <p:nvPr/>
        </p:nvSpPr>
        <p:spPr>
          <a:xfrm>
            <a:off x="5103474" y="5546097"/>
            <a:ext cx="1718743" cy="731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+mj-lt"/>
              </a:rPr>
              <a:t>蓄電池</a:t>
            </a:r>
            <a:endParaRPr kumimoji="1" lang="en-US" altLang="ja-JP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+mj-lt"/>
              </a:rPr>
              <a:t>ユニット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E44BF034-F80F-09C9-F4CD-2A4BAD298E9D}"/>
              </a:ext>
            </a:extLst>
          </p:cNvPr>
          <p:cNvSpPr txBox="1"/>
          <p:nvPr/>
        </p:nvSpPr>
        <p:spPr>
          <a:xfrm>
            <a:off x="320976" y="287909"/>
            <a:ext cx="1998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/>
              <a:t>B-12</a:t>
            </a:r>
            <a:endParaRPr kumimoji="1" lang="ja-JP" altLang="en-US" sz="2400" b="1" dirty="0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24247762-3E3D-A8DC-2529-BEEF77C69EF6}"/>
              </a:ext>
            </a:extLst>
          </p:cNvPr>
          <p:cNvSpPr txBox="1"/>
          <p:nvPr/>
        </p:nvSpPr>
        <p:spPr>
          <a:xfrm>
            <a:off x="7475618" y="1754247"/>
            <a:ext cx="187743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/>
              <a:t>※</a:t>
            </a:r>
            <a:r>
              <a:rPr kumimoji="1" lang="ja-JP" altLang="en-US" sz="1200" dirty="0"/>
              <a:t>本記載例のように</a:t>
            </a:r>
            <a:endParaRPr kumimoji="1" lang="en-US" altLang="ja-JP" sz="1200" dirty="0"/>
          </a:p>
          <a:p>
            <a:r>
              <a:rPr kumimoji="1" lang="en-US" altLang="ja-JP" sz="1200" b="1" dirty="0"/>
              <a:t>IP</a:t>
            </a:r>
            <a:r>
              <a:rPr kumimoji="1" lang="ja-JP" altLang="en-US" sz="1200" b="1" dirty="0"/>
              <a:t>通信機能を有する</a:t>
            </a:r>
            <a:endParaRPr kumimoji="1" lang="en-US" altLang="ja-JP" sz="1200" b="1" dirty="0"/>
          </a:p>
          <a:p>
            <a:r>
              <a:rPr kumimoji="1" lang="ja-JP" altLang="en-US" sz="1200" b="1" dirty="0"/>
              <a:t>装置で</a:t>
            </a:r>
            <a:r>
              <a:rPr kumimoji="1" lang="en-US" altLang="ja-JP" sz="1200" b="1" dirty="0"/>
              <a:t>JC-STAR</a:t>
            </a:r>
            <a:r>
              <a:rPr kumimoji="1" lang="ja-JP" altLang="en-US" sz="1200" b="1" dirty="0"/>
              <a:t>適合</a:t>
            </a:r>
            <a:endParaRPr kumimoji="1" lang="en-US" altLang="ja-JP" sz="1200" b="1" dirty="0"/>
          </a:p>
          <a:p>
            <a:r>
              <a:rPr kumimoji="1" lang="ja-JP" altLang="en-US" sz="1200" b="1" dirty="0"/>
              <a:t>ラベル未取得製品を</a:t>
            </a:r>
            <a:endParaRPr kumimoji="1" lang="en-US" altLang="ja-JP" sz="1200" b="1" dirty="0"/>
          </a:p>
          <a:p>
            <a:r>
              <a:rPr kumimoji="1" lang="ja-JP" altLang="en-US" sz="1200" b="1" dirty="0"/>
              <a:t>使用は認められません。</a:t>
            </a:r>
            <a:endParaRPr kumimoji="1" lang="en-US" altLang="ja-JP" sz="1200" b="1" dirty="0"/>
          </a:p>
          <a:p>
            <a:r>
              <a:rPr kumimoji="1" lang="ja-JP" altLang="en-US" sz="1200" b="1" dirty="0"/>
              <a:t>（応募不可）</a:t>
            </a:r>
            <a:endParaRPr kumimoji="1" lang="en-US" altLang="ja-JP" sz="1200" b="1" dirty="0"/>
          </a:p>
          <a:p>
            <a:r>
              <a:rPr kumimoji="1" lang="ja-JP" altLang="en-US" sz="1200" b="1" dirty="0"/>
              <a:t>ご注意ください。</a:t>
            </a:r>
            <a:endParaRPr kumimoji="1" lang="en-US" altLang="ja-JP" sz="1200" b="1" dirty="0"/>
          </a:p>
          <a:p>
            <a:endParaRPr kumimoji="1" lang="en-US" altLang="ja-JP" sz="1200" dirty="0"/>
          </a:p>
        </p:txBody>
      </p:sp>
      <p:cxnSp>
        <p:nvCxnSpPr>
          <p:cNvPr id="12" name="直線矢印コネクタ 11">
            <a:extLst>
              <a:ext uri="{FF2B5EF4-FFF2-40B4-BE49-F238E27FC236}">
                <a16:creationId xmlns:a16="http://schemas.microsoft.com/office/drawing/2014/main" id="{237F1F4F-C7A2-392F-643D-67F440684237}"/>
              </a:ext>
            </a:extLst>
          </p:cNvPr>
          <p:cNvCxnSpPr>
            <a:stCxn id="9" idx="1"/>
          </p:cNvCxnSpPr>
          <p:nvPr/>
        </p:nvCxnSpPr>
        <p:spPr>
          <a:xfrm flipH="1">
            <a:off x="7320938" y="2539077"/>
            <a:ext cx="154680" cy="10787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45113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ユーザー定義 2">
      <a:majorFont>
        <a:latin typeface="Arial"/>
        <a:ea typeface="ＭＳ ゴシック"/>
        <a:cs typeface=""/>
      </a:majorFont>
      <a:minorFont>
        <a:latin typeface="Arial"/>
        <a:ea typeface="ＭＳ 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1" id="{B90D0A26-21F3-4710-AA2F-D755AEDBE841}" vid="{DF0DC886-1950-419B-B0A6-07AB7DE792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225</TotalTime>
  <Words>163</Words>
  <Application>Microsoft Office PowerPoint</Application>
  <PresentationFormat>画面に合わせる (4:3)</PresentationFormat>
  <Paragraphs>57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4" baseType="lpstr">
      <vt:lpstr>Arial</vt:lpstr>
      <vt:lpstr>Office テーマ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ETA</dc:creator>
  <cp:lastModifiedBy>ET129</cp:lastModifiedBy>
  <cp:revision>11</cp:revision>
  <cp:lastPrinted>2026-02-05T02:13:51Z</cp:lastPrinted>
  <dcterms:created xsi:type="dcterms:W3CDTF">2026-02-05T00:51:23Z</dcterms:created>
  <dcterms:modified xsi:type="dcterms:W3CDTF">2026-06-04T07:13:19Z</dcterms:modified>
</cp:coreProperties>
</file>