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7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98708" y="31780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導入設備の運用説明書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24694" y="1213658"/>
            <a:ext cx="8830883" cy="5334291"/>
            <a:chOff x="124694" y="590203"/>
            <a:chExt cx="8830883" cy="6199049"/>
          </a:xfrm>
        </p:grpSpPr>
        <p:sp>
          <p:nvSpPr>
            <p:cNvPr id="12" name="正方形/長方形 11"/>
            <p:cNvSpPr/>
            <p:nvPr/>
          </p:nvSpPr>
          <p:spPr>
            <a:xfrm>
              <a:off x="124694" y="598996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5219009" y="590203"/>
              <a:ext cx="1384" cy="4387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221780" y="2944349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B58C27B-8B38-4E8D-97AB-2E56397004C3}"/>
              </a:ext>
            </a:extLst>
          </p:cNvPr>
          <p:cNvSpPr txBox="1"/>
          <p:nvPr/>
        </p:nvSpPr>
        <p:spPr>
          <a:xfrm>
            <a:off x="4908666" y="453461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施設の住所：　　　　　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0BC147E-169E-417A-89FC-D2867E44B436}"/>
              </a:ext>
            </a:extLst>
          </p:cNvPr>
          <p:cNvSpPr txBox="1"/>
          <p:nvPr/>
        </p:nvSpPr>
        <p:spPr>
          <a:xfrm>
            <a:off x="4898729" y="758135"/>
            <a:ext cx="3743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設備設置箇所の住所：　　　　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C0F605-654E-46D3-83BE-670212B25911}"/>
              </a:ext>
            </a:extLst>
          </p:cNvPr>
          <p:cNvSpPr txBox="1"/>
          <p:nvPr/>
        </p:nvSpPr>
        <p:spPr>
          <a:xfrm>
            <a:off x="4908665" y="162431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施設名：　　　　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69A13C-0F8F-2239-7798-F1CA0EE99469}"/>
              </a:ext>
            </a:extLst>
          </p:cNvPr>
          <p:cNvSpPr txBox="1"/>
          <p:nvPr/>
        </p:nvSpPr>
        <p:spPr>
          <a:xfrm>
            <a:off x="114335" y="8106"/>
            <a:ext cx="128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B-8-1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・蓄電池から特定負荷設備へ電力供給。</a:t>
            </a:r>
            <a:endParaRPr lang="en-US" altLang="ja-JP" sz="1200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D0EB66-C117-83B3-C4A8-1B07B01FC098}"/>
              </a:ext>
            </a:extLst>
          </p:cNvPr>
          <p:cNvGrpSpPr/>
          <p:nvPr/>
        </p:nvGrpSpPr>
        <p:grpSpPr>
          <a:xfrm>
            <a:off x="1886226" y="1713881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21C5EA-B178-6EEF-14EB-1713E1EF8EA1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970096BB-D413-71A0-C18B-985321AE2C86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2C0C428F-3F1E-0438-D49E-2FEF267C7636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46F9E341-9523-2BE6-78BF-0BB3CC2C1140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3BF1A36F-E379-40CF-6990-4222ABD7B82C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723E436E-5CA2-7030-407A-B32F870E20A9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A1E5C497-9E20-F60C-155E-01B0E6CBFEC2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344034D5-44C3-A2CE-4772-C6BE8B68D379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11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68291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2610204" y="2493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導入設備の運用方法説明図面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874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2/2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90945" y="1413164"/>
            <a:ext cx="8645235" cy="5087389"/>
            <a:chOff x="155168" y="590203"/>
            <a:chExt cx="8800409" cy="6192981"/>
          </a:xfrm>
        </p:grpSpPr>
        <p:sp>
          <p:nvSpPr>
            <p:cNvPr id="18" name="正方形/長方形 17"/>
            <p:cNvSpPr/>
            <p:nvPr/>
          </p:nvSpPr>
          <p:spPr>
            <a:xfrm>
              <a:off x="157939" y="590203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26" name="直線コネクタ 25"/>
            <p:cNvCxnSpPr/>
            <p:nvPr/>
          </p:nvCxnSpPr>
          <p:spPr>
            <a:xfrm flipH="1">
              <a:off x="5219009" y="590203"/>
              <a:ext cx="1384" cy="40127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太陽光発電電力は、パワーコンディショナの系統出力から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分電盤を経由して特定負荷設備へ供給される。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発電電力が特定負荷設備の消費電力より大きい且つ蓄電池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が満充電でない場合は、この余剰電力は蓄電池に充電され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発電電力が特定負荷設備の消費電力より小さい場合は、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蓄電池から特定負荷設備へ電力を供給する。（蓄電池容量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が設定値を割り込むと供給停止し、商用電源から供給）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パワーコンディショナの自立運転出力は、平常時には停止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221780" y="2944349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災害時に電力系統が停止すると、パワーコンディショナの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系統出力も自動で停止するため、手動で自立運転系を復帰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させる。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停電時に太陽光発電がある場合は、パワーコンディショナ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の自立運転出力から特定負荷設備に電力供給を行う。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発電量が特定負荷設備の電力消費量を上回る場合は、余剰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電力を蓄電池に充電する。下回る場合は、蓄電池から特定</a:t>
              </a:r>
              <a:b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</a:b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負荷設備電力を供給する。</a:t>
              </a:r>
              <a:endParaRPr kumimoji="1" lang="ja-JP" altLang="en-US" sz="10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　</a:t>
              </a:r>
              <a:endParaRPr kumimoji="1" lang="en-US" altLang="ja-JP" sz="1200" dirty="0">
                <a:solidFill>
                  <a:schemeClr val="tx1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事務室照明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300W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廊下照明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200W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・系統②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台所コンセント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1500W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・系統③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食堂・居間コンセント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1200W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・太陽電池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240W×60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枚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14.4kW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・パワーコンディショナ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　（自立運転出力付き）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		13kW×1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・リチウムイオン蓄電池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12kWh×2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24kWh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	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325209" y="35968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導入設備の運用説明書（</a:t>
            </a:r>
            <a:r>
              <a:rPr kumimoji="1" lang="en-US" altLang="ja-JP" sz="2000" b="1" u="sng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750721" y="351635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64BA26-1F7E-4426-BA63-7C6F9C2B98CA}"/>
              </a:ext>
            </a:extLst>
          </p:cNvPr>
          <p:cNvSpPr txBox="1"/>
          <p:nvPr/>
        </p:nvSpPr>
        <p:spPr>
          <a:xfrm>
            <a:off x="4750721" y="719992"/>
            <a:ext cx="426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設備設置箇所の住所：同上</a:t>
            </a:r>
            <a:endParaRPr kumimoji="1" lang="en-US" altLang="ja-JP" sz="1400" b="1" u="sng" dirty="0">
              <a:solidFill>
                <a:srgbClr val="FF0000"/>
              </a:solidFill>
              <a:latin typeface="+mn-ea"/>
            </a:endParaRPr>
          </a:p>
          <a:p>
            <a:r>
              <a:rPr kumimoji="1" lang="ja-JP" altLang="en-US" sz="1000" b="1" dirty="0">
                <a:solidFill>
                  <a:srgbClr val="FF0000"/>
                </a:solidFill>
                <a:latin typeface="+mn-ea"/>
              </a:rPr>
              <a:t>　　＊実際に事業を行う場所の所在地・施設名称を記入してください。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759033" y="60605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C6B6C9-080F-36A7-CFD3-01A8E42073ED}"/>
              </a:ext>
            </a:extLst>
          </p:cNvPr>
          <p:cNvSpPr txBox="1"/>
          <p:nvPr/>
        </p:nvSpPr>
        <p:spPr>
          <a:xfrm>
            <a:off x="627018" y="4356246"/>
            <a:ext cx="4553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rgbClr val="FF0000"/>
                </a:solidFill>
              </a:rPr>
              <a:t>＊導入設備による発電量の</a:t>
            </a:r>
            <a:r>
              <a:rPr kumimoji="1" lang="en-US" altLang="ja-JP" sz="900" dirty="0">
                <a:solidFill>
                  <a:srgbClr val="FF0000"/>
                </a:solidFill>
              </a:rPr>
              <a:t>50</a:t>
            </a:r>
            <a:r>
              <a:rPr kumimoji="1" lang="ja-JP" altLang="en-US" sz="900" dirty="0">
                <a:solidFill>
                  <a:srgbClr val="FF0000"/>
                </a:solidFill>
              </a:rPr>
              <a:t>％以上を導入場所の敷地内で自家消費すること。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kumimoji="1" lang="ja-JP" altLang="en-US" sz="900" dirty="0">
                <a:solidFill>
                  <a:srgbClr val="FF0000"/>
                </a:solidFill>
              </a:rPr>
              <a:t>＊パワーコンディショナの最大定格出力の合計が</a:t>
            </a:r>
            <a:r>
              <a:rPr kumimoji="1" lang="en-US" altLang="ja-JP" sz="900" dirty="0">
                <a:solidFill>
                  <a:srgbClr val="FF0000"/>
                </a:solidFill>
              </a:rPr>
              <a:t>10kW</a:t>
            </a:r>
            <a:r>
              <a:rPr kumimoji="1" lang="ja-JP" altLang="en-US" sz="900" dirty="0">
                <a:solidFill>
                  <a:srgbClr val="FF0000"/>
                </a:solidFill>
              </a:rPr>
              <a:t>以上であること。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kumimoji="1" lang="ja-JP" altLang="en-US" sz="900" dirty="0">
                <a:solidFill>
                  <a:srgbClr val="FF0000"/>
                </a:solidFill>
              </a:rPr>
              <a:t>＊積載率（太陽光発電モジュール容量</a:t>
            </a:r>
            <a:r>
              <a:rPr kumimoji="1" lang="en-US" altLang="ja-JP" sz="900" dirty="0">
                <a:solidFill>
                  <a:srgbClr val="FF0000"/>
                </a:solidFill>
              </a:rPr>
              <a:t>÷</a:t>
            </a:r>
            <a:r>
              <a:rPr kumimoji="1" lang="ja-JP" altLang="en-US" sz="900" dirty="0">
                <a:solidFill>
                  <a:srgbClr val="FF0000"/>
                </a:solidFill>
              </a:rPr>
              <a:t>パワーコンディショナの最大定格出力）は、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kumimoji="1" lang="ja-JP" altLang="en-US" sz="900" dirty="0">
                <a:solidFill>
                  <a:srgbClr val="FF0000"/>
                </a:solidFill>
              </a:rPr>
              <a:t>　</a:t>
            </a:r>
            <a:r>
              <a:rPr kumimoji="1" lang="en-US" altLang="ja-JP" sz="900" dirty="0">
                <a:solidFill>
                  <a:srgbClr val="FF0000"/>
                </a:solidFill>
              </a:rPr>
              <a:t>1</a:t>
            </a:r>
            <a:r>
              <a:rPr kumimoji="1" lang="ja-JP" altLang="en-US" sz="900" dirty="0">
                <a:solidFill>
                  <a:srgbClr val="FF0000"/>
                </a:solidFill>
              </a:rPr>
              <a:t>以上であること。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4FB1636-EB1B-F508-28B1-8C75E0D08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29" y="1776734"/>
            <a:ext cx="3487947" cy="260715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53C6A4-7BF1-F0AA-BD6A-7E5CACB29B30}"/>
              </a:ext>
            </a:extLst>
          </p:cNvPr>
          <p:cNvSpPr txBox="1"/>
          <p:nvPr/>
        </p:nvSpPr>
        <p:spPr>
          <a:xfrm>
            <a:off x="114335" y="8106"/>
            <a:ext cx="128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B-8-1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C55B54-DAB5-396A-4211-E3448A31FC28}"/>
              </a:ext>
            </a:extLst>
          </p:cNvPr>
          <p:cNvSpPr txBox="1"/>
          <p:nvPr/>
        </p:nvSpPr>
        <p:spPr>
          <a:xfrm>
            <a:off x="191589" y="777885"/>
            <a:ext cx="42883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solidFill>
                  <a:srgbClr val="FF0000"/>
                </a:solidFill>
              </a:rPr>
              <a:t>＊</a:t>
            </a:r>
            <a:r>
              <a:rPr kumimoji="1" lang="en-US" altLang="ja-JP" sz="1000" dirty="0">
                <a:solidFill>
                  <a:srgbClr val="FF0000"/>
                </a:solidFill>
              </a:rPr>
              <a:t>B-8-1</a:t>
            </a:r>
            <a:r>
              <a:rPr kumimoji="1" lang="ja-JP" altLang="en-US" sz="1000" dirty="0">
                <a:solidFill>
                  <a:srgbClr val="FF0000"/>
                </a:solidFill>
              </a:rPr>
              <a:t>は導入設備の</a:t>
            </a:r>
            <a:r>
              <a:rPr kumimoji="1" lang="en-US" altLang="ja-JP" sz="1000" dirty="0">
                <a:solidFill>
                  <a:srgbClr val="FF0000"/>
                </a:solidFill>
              </a:rPr>
              <a:t>【</a:t>
            </a:r>
            <a:r>
              <a:rPr kumimoji="1" lang="ja-JP" altLang="en-US" sz="1000" dirty="0">
                <a:solidFill>
                  <a:srgbClr val="FF0000"/>
                </a:solidFill>
              </a:rPr>
              <a:t>平常時</a:t>
            </a:r>
            <a:r>
              <a:rPr kumimoji="1" lang="en-US" altLang="ja-JP" sz="1000" dirty="0">
                <a:solidFill>
                  <a:srgbClr val="FF0000"/>
                </a:solidFill>
              </a:rPr>
              <a:t>】</a:t>
            </a:r>
            <a:r>
              <a:rPr kumimoji="1" lang="ja-JP" altLang="en-US" sz="1000" dirty="0">
                <a:solidFill>
                  <a:srgbClr val="FF0000"/>
                </a:solidFill>
              </a:rPr>
              <a:t>および</a:t>
            </a:r>
            <a:r>
              <a:rPr kumimoji="1" lang="en-US" altLang="ja-JP" sz="1000" dirty="0">
                <a:solidFill>
                  <a:srgbClr val="FF0000"/>
                </a:solidFill>
              </a:rPr>
              <a:t>【</a:t>
            </a:r>
            <a:r>
              <a:rPr kumimoji="1" lang="ja-JP" altLang="en-US" sz="1000" dirty="0">
                <a:solidFill>
                  <a:srgbClr val="FF0000"/>
                </a:solidFill>
              </a:rPr>
              <a:t>災害時</a:t>
            </a:r>
            <a:r>
              <a:rPr kumimoji="1" lang="en-US" altLang="ja-JP" sz="1000" dirty="0">
                <a:solidFill>
                  <a:srgbClr val="FF0000"/>
                </a:solidFill>
              </a:rPr>
              <a:t>】</a:t>
            </a:r>
            <a:r>
              <a:rPr kumimoji="1" lang="ja-JP" altLang="en-US" sz="1000" dirty="0">
                <a:solidFill>
                  <a:srgbClr val="FF0000"/>
                </a:solidFill>
              </a:rPr>
              <a:t>の動作イメージを説明　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r>
              <a:rPr kumimoji="1" lang="ja-JP" altLang="en-US" sz="1000" dirty="0">
                <a:solidFill>
                  <a:srgbClr val="FF0000"/>
                </a:solidFill>
              </a:rPr>
              <a:t>　するものです。具体的な、電力供給系統毎の発電量、パワコン出力等　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r>
              <a:rPr kumimoji="1" lang="ja-JP" altLang="en-US" sz="1000" dirty="0">
                <a:solidFill>
                  <a:srgbClr val="FF0000"/>
                </a:solidFill>
              </a:rPr>
              <a:t>　の値は、</a:t>
            </a:r>
            <a:r>
              <a:rPr kumimoji="1" lang="en-US" altLang="ja-JP" sz="1000" dirty="0">
                <a:solidFill>
                  <a:srgbClr val="FF0000"/>
                </a:solidFill>
              </a:rPr>
              <a:t>B-8-2</a:t>
            </a:r>
            <a:r>
              <a:rPr kumimoji="1" lang="ja-JP" altLang="en-US" sz="1000">
                <a:solidFill>
                  <a:srgbClr val="FF0000"/>
                </a:solidFill>
              </a:rPr>
              <a:t>に記載してください。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1637959" y="20473"/>
            <a:ext cx="612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F6C89A4-7B70-72F0-4826-1CA903A41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80" y="793242"/>
            <a:ext cx="3231952" cy="271272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BC7A64C-1B0D-2EAE-0B86-BD1502E3C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26" y="3814673"/>
            <a:ext cx="3075060" cy="267762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FE71C49-82D0-787D-75DE-E043FA693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395" y="777429"/>
            <a:ext cx="3207493" cy="271272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98E7370B-DFD7-D17B-450D-43704AB2B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5719" y="3850010"/>
            <a:ext cx="3183169" cy="266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168336" y="1998094"/>
            <a:ext cx="1934393" cy="27266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732313"/>
            <a:ext cx="1001592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21655"/>
            <a:ext cx="1185650" cy="108580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○○</a:t>
            </a:r>
            <a:r>
              <a:rPr lang="en-US" altLang="ja-JP" sz="900" dirty="0">
                <a:ln w="0"/>
                <a:solidFill>
                  <a:schemeClr val="tx1"/>
                </a:solidFill>
              </a:rPr>
              <a:t>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106431" y="4289173"/>
            <a:ext cx="769703" cy="43554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9812" y="2446570"/>
            <a:ext cx="1663" cy="475085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466425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4032542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730928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944472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494820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685585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125227" y="182544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29373" y="438081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ja-JP" altLang="en-US" sz="900" dirty="0"/>
              <a:t>○○</a:t>
            </a:r>
            <a:r>
              <a:rPr lang="en-US" altLang="ja-JP" sz="900" dirty="0"/>
              <a:t>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763327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>
            <a:off x="5411806" y="2800595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94" idx="6"/>
          </p:cNvCxnSpPr>
          <p:nvPr/>
        </p:nvCxnSpPr>
        <p:spPr>
          <a:xfrm flipH="1" flipV="1">
            <a:off x="3084299" y="3068589"/>
            <a:ext cx="2360697" cy="6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564945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915393"/>
            <a:ext cx="22953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882187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743847"/>
            <a:ext cx="1874" cy="474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702570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978191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211458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708872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>
            <a:stCxn id="22" idx="2"/>
          </p:cNvCxnSpPr>
          <p:nvPr/>
        </p:nvCxnSpPr>
        <p:spPr>
          <a:xfrm>
            <a:off x="2491475" y="4007456"/>
            <a:ext cx="2331" cy="295134"/>
          </a:xfrm>
          <a:prstGeom prst="line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1826723" y="1812418"/>
            <a:ext cx="1344216" cy="636194"/>
            <a:chOff x="2394065" y="1182119"/>
            <a:chExt cx="1792288" cy="848258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52" name="平行四辺形 51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○○</a:t>
                </a:r>
                <a:r>
                  <a:rPr lang="en-US" altLang="ja-JP" sz="900" dirty="0">
                    <a:solidFill>
                      <a:schemeClr val="tx1"/>
                    </a:solidFill>
                  </a:rPr>
                  <a:t>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3" name="直線コネクタ 52"/>
              <p:cNvCxnSpPr>
                <a:stCxn id="52" idx="5"/>
                <a:endCxn id="52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>
                <a:stCxn id="52" idx="1"/>
                <a:endCxn id="52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直線コネクタ 49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テキスト ボックス 58"/>
          <p:cNvSpPr txBox="1"/>
          <p:nvPr/>
        </p:nvSpPr>
        <p:spPr>
          <a:xfrm>
            <a:off x="603385" y="246533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>
                <a:latin typeface="+mn-ea"/>
              </a:rPr>
              <a:t>〈</a:t>
            </a:r>
            <a:r>
              <a:rPr kumimoji="1" lang="ja-JP" altLang="en-US" sz="2400" b="1" u="sng" dirty="0">
                <a:latin typeface="+mn-ea"/>
              </a:rPr>
              <a:t>参考</a:t>
            </a:r>
            <a:r>
              <a:rPr kumimoji="1" lang="en-US" altLang="ja-JP" sz="2400" b="1" u="sng" dirty="0">
                <a:latin typeface="+mn-ea"/>
              </a:rPr>
              <a:t>〉</a:t>
            </a:r>
            <a:r>
              <a:rPr kumimoji="1" lang="ja-JP" altLang="en-US" sz="2400" b="1" u="sng" dirty="0">
                <a:latin typeface="+mn-ea"/>
              </a:rPr>
              <a:t>システム説明図例</a:t>
            </a:r>
          </a:p>
        </p:txBody>
      </p:sp>
    </p:spTree>
    <p:extLst>
      <p:ext uri="{BB962C8B-B14F-4D97-AF65-F5344CB8AC3E}">
        <p14:creationId xmlns:p14="http://schemas.microsoft.com/office/powerpoint/2010/main" val="338693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94" idx="6"/>
          </p:cNvCxnSpPr>
          <p:nvPr/>
        </p:nvCxnSpPr>
        <p:spPr>
          <a:xfrm flipH="1" flipV="1">
            <a:off x="3084299" y="3068589"/>
            <a:ext cx="2360697" cy="6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grpSp>
        <p:nvGrpSpPr>
          <p:cNvPr id="12" name="グループ化 11"/>
          <p:cNvGrpSpPr/>
          <p:nvPr/>
        </p:nvGrpSpPr>
        <p:grpSpPr>
          <a:xfrm>
            <a:off x="1795549" y="1743839"/>
            <a:ext cx="1344216" cy="636194"/>
            <a:chOff x="2394065" y="1182119"/>
            <a:chExt cx="1792288" cy="84825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73" name="平行四辺形 72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6" name="直線コネクタ 75"/>
              <p:cNvCxnSpPr>
                <a:stCxn id="73" idx="5"/>
                <a:endCxn id="73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>
                <a:stCxn id="73" idx="1"/>
                <a:endCxn id="73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直線コネクタ 67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線コネクタ 85"/>
          <p:cNvCxnSpPr/>
          <p:nvPr/>
        </p:nvCxnSpPr>
        <p:spPr>
          <a:xfrm>
            <a:off x="2488676" y="2381675"/>
            <a:ext cx="2901" cy="583211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36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/>
          <p:nvPr/>
        </p:nvCxnSpPr>
        <p:spPr>
          <a:xfrm>
            <a:off x="2486053" y="2391343"/>
            <a:ext cx="2901" cy="583211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651517" y="5258970"/>
            <a:ext cx="557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・太陽光発電＞特定負荷設備消費の場合：蓄電池充電若しくは設備内消費</a:t>
            </a:r>
            <a:endParaRPr kumimoji="1" lang="en-US" altLang="ja-JP" sz="1200" dirty="0"/>
          </a:p>
          <a:p>
            <a:r>
              <a:rPr lang="ja-JP" altLang="en-US" sz="1200" dirty="0"/>
              <a:t>・太陽光発電＜特定負荷設備消費の場合：蓄電池から特定負荷設備へ電力供給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58DD9E-C54B-8FAB-A928-6EE9FA6553CD}"/>
              </a:ext>
            </a:extLst>
          </p:cNvPr>
          <p:cNvGrpSpPr/>
          <p:nvPr/>
        </p:nvGrpSpPr>
        <p:grpSpPr>
          <a:xfrm>
            <a:off x="1898650" y="1732343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575085-4E47-A80E-5090-7F0BB83983AE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DA48E299-FF64-4570-4383-4EF89511A6A6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2AABBF48-E2A5-5C50-B684-7BF00D1931C3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D08A2EEE-C30D-BF09-B69A-CA51AE9BA023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5CA6C233-8BDF-5C60-0DAB-8E424AC90666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611F818-6BA1-6699-3D0E-058D29825DB6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A436C101-9674-761F-A79F-DBEA58951649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0CC44894-7F64-E25F-E41A-3F58DC9C67AA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9971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526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・蓄電池から特定負荷設備へ電力供給。</a:t>
            </a:r>
            <a:endParaRPr lang="en-US" altLang="ja-JP" sz="1200" dirty="0"/>
          </a:p>
          <a:p>
            <a:r>
              <a:rPr lang="ja-JP" altLang="en-US" sz="1200" dirty="0"/>
              <a:t>　蓄電池残容量が設定値より下がった場合は、商用電力から供給される。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0B23348-A4C2-75CA-D1FA-49054B109E68}"/>
              </a:ext>
            </a:extLst>
          </p:cNvPr>
          <p:cNvGrpSpPr/>
          <p:nvPr/>
        </p:nvGrpSpPr>
        <p:grpSpPr>
          <a:xfrm>
            <a:off x="1886226" y="1703633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63118D4-485C-0751-6A27-59479B0BAD08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4B3163A4-3291-325C-021E-2E68CDA3757F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1CAC7A01-6186-2F03-E9F0-98DE9DA070FA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9462EDE0-61B1-C25A-6F5C-C4F8C8668DE2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C5593C69-A3FD-F330-58F8-BE45466FA4C4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8A769305-6B21-2C96-B7B6-EFDAA94F0B94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410E8608-F191-AC9D-333C-F922BBA8EAFA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302EF2A6-E54E-BADA-1FFB-CB22EBBB933B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1803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・太陽光発電＞特定負荷設備消費の場合：蓄電池充電</a:t>
            </a:r>
            <a:endParaRPr lang="en-US" altLang="ja-JP" sz="1200" dirty="0"/>
          </a:p>
          <a:p>
            <a:r>
              <a:rPr lang="ja-JP" altLang="en-US" sz="1200" dirty="0"/>
              <a:t>・太陽光発電＜特定負荷設備消費の場合：蓄電池から特定負荷設備へ電力供給。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54F82B-E6B7-FD2C-CE10-FF7170D70820}"/>
              </a:ext>
            </a:extLst>
          </p:cNvPr>
          <p:cNvGrpSpPr/>
          <p:nvPr/>
        </p:nvGrpSpPr>
        <p:grpSpPr>
          <a:xfrm>
            <a:off x="1902250" y="1713881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29E2977-903E-C296-8D70-35B49BCB504F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5E4EEE88-24AE-4AF4-3D91-A66F7F1CD8DF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12B5C9DC-700E-843C-71C0-30D0F9EF1229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553D0EFB-A3A7-CD87-3473-4D6145A9EAAA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448465AC-4BA6-0CDA-BA42-7F49D84E547A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0DD3E1B-6091-0033-CBEE-663CC6070FB3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F2C1BC9A-570C-0F6A-7597-93B561D4F036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E472B693-46FC-7065-972D-6F384C4BEA53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1914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D9F0720-ED31-4AF0-AB19-44FD48AA1E03}"/>
</file>

<file path=customXml/itemProps2.xml><?xml version="1.0" encoding="utf-8"?>
<ds:datastoreItem xmlns:ds="http://schemas.openxmlformats.org/officeDocument/2006/customXml" ds:itemID="{D4EB8E3E-420B-4E4B-80C0-A951ED403EE6}"/>
</file>

<file path=customXml/itemProps3.xml><?xml version="1.0" encoding="utf-8"?>
<ds:datastoreItem xmlns:ds="http://schemas.openxmlformats.org/officeDocument/2006/customXml" ds:itemID="{C1FB1ADA-4C79-49E0-A6AD-7C4EE70DE22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988</Words>
  <PresentationFormat>画面に合わせる (4:3)</PresentationFormat>
  <Paragraphs>301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2019-10-07T06:26:31Z</dcterms:created>
  <dcterms:modified xsi:type="dcterms:W3CDTF">2025-04-18T07:12:58Z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  <property fmtid="{D5CDD505-2E9C-101B-9397-08002B2CF9AE}" pid="3" name="MediaServiceImageTags">
    <vt:lpwstr/>
  </property>
</Properties>
</file>